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2"/>
    <p:sldId id="267" r:id="rId3"/>
    <p:sldId id="262" r:id="rId4"/>
    <p:sldId id="263" r:id="rId5"/>
    <p:sldId id="264" r:id="rId6"/>
    <p:sldId id="265" r:id="rId7"/>
    <p:sldId id="266" r:id="rId8"/>
    <p:sldId id="261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hyperlink" Target="https://colab.research.google.com/drive/1cJSUcGT5e3mRYcr6AjFlDkJqq-sgoKst?usp=sharing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arxiv.org/abs/2201.1190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hyperlink" Target="https://github.com/f/awesome-chatgpt-prompts" TargetMode="External"/><Relationship Id="rId5" Type="http://schemas.openxmlformats.org/officeDocument/2006/relationships/hyperlink" Target="https://colab.research.google.com/drive/1V-qACBOXfpTFj3gA4PaP45yB18uXnZgr?usp=sharing" TargetMode="Externa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EmbraceAGI/LangGPT" TargetMode="Externa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1.png"/><Relationship Id="rId5" Type="http://schemas.openxmlformats.org/officeDocument/2006/relationships/hyperlink" Target="https://colab.research.google.com/drive/1V-qACBOXfpTFj3gA4PaP45yB18uXnZgr?usp=sharing" TargetMode="Externa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FikraxrtqezuPAeCbPkI1kReORhlKwZ6?usp=sharing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rxiv.org/abs/2110.08387" TargetMode="Externa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3.png"/><Relationship Id="rId5" Type="http://schemas.openxmlformats.org/officeDocument/2006/relationships/hyperlink" Target="https://arxiv.org/pdf/2203.11171.pdf" TargetMode="Externa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olab.research.google.com/drive/12t0uxYJRj7tczTEaGq2Dn3lSjkdVNqoK?usp=sharing" TargetMode="Externa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ngchain-ai/langchain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rxiv.org/abs/2312.10997" TargetMode="Externa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hyperlink" Target="https://intro-llm.github.io/" TargetMode="External"/><Relationship Id="rId5" Type="http://schemas.openxmlformats.org/officeDocument/2006/relationships/hyperlink" Target="https://arxiv.org/abs/2203.02155" TargetMode="External"/><Relationship Id="rId10" Type="http://schemas.openxmlformats.org/officeDocument/2006/relationships/hyperlink" Target="https://github.com/chroma-core/chroma" TargetMode="External"/><Relationship Id="rId4" Type="http://schemas.openxmlformats.org/officeDocument/2006/relationships/hyperlink" Target="https://arxiv.org/abs/2303.18223" TargetMode="External"/><Relationship Id="rId9" Type="http://schemas.openxmlformats.org/officeDocument/2006/relationships/hyperlink" Target="https://arxiv.org/abs/2201.1190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hinesenlp.xyz/" TargetMode="Externa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hyperlink" Target="https://nlpprogress.com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openai.com/pricing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Relationship Id="rId9" Type="http://schemas.openxmlformats.org/officeDocument/2006/relationships/hyperlink" Target="https://yylives.cc/2024/02/15/the-building-blocks-of-llms-vectors-tokens-and-embedding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3" y="540573"/>
            <a:ext cx="6527471" cy="419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 </a:t>
            </a: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GPT </a:t>
            </a: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为代表的语言模型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563595" y="6580554"/>
            <a:ext cx="25385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https://wqw547243068.github.io/chatgpt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95490" y="4908501"/>
            <a:ext cx="7811463" cy="1486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873" y="893152"/>
            <a:ext cx="3262630" cy="5542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353" y="959192"/>
            <a:ext cx="2873375" cy="54362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473" y="893152"/>
            <a:ext cx="3178175" cy="554291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363153" y="879817"/>
            <a:ext cx="15875" cy="5255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3"/>
          <p:cNvSpPr txBox="1"/>
          <p:nvPr/>
        </p:nvSpPr>
        <p:spPr>
          <a:xfrm>
            <a:off x="82883" y="4246953"/>
            <a:ext cx="21748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/>
              <a:t>大规模无标注数据</a:t>
            </a:r>
          </a:p>
        </p:txBody>
      </p:sp>
      <p:sp>
        <p:nvSpPr>
          <p:cNvPr id="18" name="右箭头 14"/>
          <p:cNvSpPr/>
          <p:nvPr/>
        </p:nvSpPr>
        <p:spPr>
          <a:xfrm rot="5400000">
            <a:off x="961708" y="4675212"/>
            <a:ext cx="372110" cy="1549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圆角矩形 15"/>
          <p:cNvSpPr/>
          <p:nvPr/>
        </p:nvSpPr>
        <p:spPr>
          <a:xfrm>
            <a:off x="255588" y="5100027"/>
            <a:ext cx="1779270" cy="76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预训练 </a:t>
            </a:r>
            <a:r>
              <a:rPr lang="en-US" altLang="zh-CN" dirty="0">
                <a:solidFill>
                  <a:schemeClr val="tx1"/>
                </a:solidFill>
              </a:rPr>
              <a:t>/ </a:t>
            </a:r>
            <a:r>
              <a:rPr lang="zh-CN" altLang="en-US" dirty="0">
                <a:solidFill>
                  <a:schemeClr val="tx1"/>
                </a:solidFill>
              </a:rPr>
              <a:t>底座模型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（</a:t>
            </a:r>
            <a:r>
              <a:rPr lang="en-US" altLang="zh-CN" sz="105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US" altLang="zh-CN" sz="1050" b="0" i="0" dirty="0">
                <a:solidFill>
                  <a:schemeClr val="tx1"/>
                </a:solidFill>
                <a:effectLst/>
                <a:latin typeface="-apple-system"/>
              </a:rPr>
              <a:t>Next token prediction </a:t>
            </a:r>
            <a:r>
              <a:rPr lang="zh-CN" altLang="en-US" sz="105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2" name="右箭头 16"/>
          <p:cNvSpPr/>
          <p:nvPr/>
        </p:nvSpPr>
        <p:spPr>
          <a:xfrm>
            <a:off x="2099628" y="5404827"/>
            <a:ext cx="372110" cy="1549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32" y="2773844"/>
            <a:ext cx="1957781" cy="1526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endParaRPr lang="zh-CN" altLang="en-US" sz="2400" b="1" spc="2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335491" y="6580554"/>
            <a:ext cx="17666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https://chat.openai.com/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4488" y="813459"/>
            <a:ext cx="1127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ChatGPT</a:t>
            </a:r>
            <a:r>
              <a:rPr lang="zh-CN" altLang="en-US" dirty="0"/>
              <a:t>全称是“</a:t>
            </a:r>
            <a:r>
              <a:rPr lang="en-US" altLang="zh-CN" dirty="0"/>
              <a:t>Chat Generative Pre-trained Transformer”</a:t>
            </a:r>
            <a:r>
              <a:rPr lang="zh-CN" altLang="en-US" dirty="0"/>
              <a:t>，它是由 </a:t>
            </a:r>
            <a:r>
              <a:rPr lang="en-US" altLang="zh-CN" dirty="0"/>
              <a:t>OpenAI </a:t>
            </a:r>
            <a:r>
              <a:rPr lang="zh-CN" altLang="en-US" dirty="0"/>
              <a:t>开发的大型语言模型，是基于</a:t>
            </a:r>
            <a:r>
              <a:rPr lang="en-US" altLang="zh-CN" dirty="0"/>
              <a:t>GPT-3.5</a:t>
            </a:r>
            <a:r>
              <a:rPr lang="zh-CN" altLang="en-US" dirty="0"/>
              <a:t>架构进行训练而成的聊天机器人，具有广泛的知识和能力，可以进行自然语言处理、文本生成、对话系统等多种任务。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16" y="1975944"/>
            <a:ext cx="3736938" cy="368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300850" y="5816646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写邮件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719" y="1975944"/>
            <a:ext cx="3875127" cy="295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4538279" y="5028915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代码生成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411" y="1944585"/>
            <a:ext cx="3627903" cy="2137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8507359" y="4199621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内容总结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endParaRPr lang="zh-CN" altLang="en-US" sz="2400" b="1" spc="2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9" y="2261197"/>
            <a:ext cx="5624277" cy="233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261197"/>
            <a:ext cx="5382602" cy="272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334488" y="991333"/>
            <a:ext cx="112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借助 </a:t>
            </a:r>
            <a:r>
              <a:rPr lang="en-US" altLang="zh-CN" dirty="0"/>
              <a:t>ChatGPT </a:t>
            </a:r>
            <a:r>
              <a:rPr lang="zh-CN" altLang="en-US" dirty="0"/>
              <a:t>完成更加复杂的系统需要以 </a:t>
            </a:r>
            <a:r>
              <a:rPr lang="en-US" altLang="zh-CN" dirty="0"/>
              <a:t>API </a:t>
            </a:r>
            <a:r>
              <a:rPr lang="zh-CN" altLang="en-US" dirty="0"/>
              <a:t>形式对</a:t>
            </a:r>
            <a:r>
              <a:rPr lang="en-US" altLang="zh-CN" dirty="0"/>
              <a:t> ChatGPT </a:t>
            </a:r>
            <a:r>
              <a:rPr lang="zh-CN" altLang="en-US" dirty="0"/>
              <a:t>进行访问使用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77563" y="4735990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hlinkClick r:id="rId6"/>
              </a:rPr>
              <a:t>使用 </a:t>
            </a:r>
            <a:r>
              <a:rPr lang="en-US" altLang="zh-CN" sz="1200" dirty="0">
                <a:hlinkClick r:id="rId6"/>
              </a:rPr>
              <a:t>Python </a:t>
            </a:r>
            <a:r>
              <a:rPr lang="zh-CN" altLang="en-US" sz="1200" dirty="0">
                <a:hlinkClick r:id="rId6"/>
              </a:rPr>
              <a:t>简单交互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168297" y="5072457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hlinkClick r:id="rId6"/>
              </a:rPr>
              <a:t>设置更复杂的参数进行交互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ChatGPT </a:t>
            </a: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的三大能力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1"/>
          <p:cNvSpPr txBox="1"/>
          <p:nvPr/>
        </p:nvSpPr>
        <p:spPr>
          <a:xfrm>
            <a:off x="334488" y="922472"/>
            <a:ext cx="11245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ChatGPT </a:t>
            </a:r>
            <a:r>
              <a:rPr lang="zh-CN" altLang="en-US" dirty="0"/>
              <a:t>的出现和广泛使用已经彻底改变了自然语言处理（NLP）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增加语言模型的规模能够为一系列下游的NLP任务带来更好的效果和样本效率。大语言模型的</a:t>
            </a:r>
            <a:r>
              <a:rPr lang="zh-CN" altLang="en-US" dirty="0">
                <a:solidFill>
                  <a:schemeClr val="accent1"/>
                </a:solidFill>
              </a:rPr>
              <a:t>涌现（Emergent）</a:t>
            </a:r>
            <a:r>
              <a:rPr lang="zh-CN" altLang="en-US" dirty="0"/>
              <a:t>现象，即一些业界从未想象到的能力，例如上下文学习（ICL）、思维链推理（CoT）等，在训练参数和数据量超过一定数值后，这些能力突然出现了，令 AI 一下子变得非常智能。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85" y="3137845"/>
            <a:ext cx="3030855" cy="1454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720" y="3214045"/>
            <a:ext cx="3660140" cy="907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35" y="2860985"/>
            <a:ext cx="3801110" cy="1877060"/>
          </a:xfrm>
          <a:prstGeom prst="rect">
            <a:avLst/>
          </a:prstGeom>
        </p:spPr>
      </p:pic>
      <p:sp>
        <p:nvSpPr>
          <p:cNvPr id="12" name="矩形"/>
          <p:cNvSpPr/>
          <p:nvPr/>
        </p:nvSpPr>
        <p:spPr>
          <a:xfrm flipH="1">
            <a:off x="3867105" y="2645019"/>
            <a:ext cx="76200" cy="3342005"/>
          </a:xfrm>
          <a:prstGeom prst="rect">
            <a:avLst/>
          </a:prstGeom>
          <a:gradFill>
            <a:gsLst>
              <a:gs pos="0">
                <a:schemeClr val="accent1">
                  <a:lumOff val="48369"/>
                  <a:alpha val="0"/>
                </a:schemeClr>
              </a:gs>
              <a:gs pos="49930">
                <a:srgbClr val="749EE8"/>
              </a:gs>
              <a:gs pos="99945">
                <a:schemeClr val="accent1">
                  <a:lumOff val="44257"/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solidFill>
                  <a:srgbClr val="0E1B31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 flipH="1">
            <a:off x="7771720" y="2502845"/>
            <a:ext cx="76200" cy="3342005"/>
          </a:xfrm>
          <a:prstGeom prst="rect">
            <a:avLst/>
          </a:prstGeom>
          <a:gradFill>
            <a:gsLst>
              <a:gs pos="0">
                <a:schemeClr val="accent1">
                  <a:lumOff val="48369"/>
                  <a:alpha val="0"/>
                </a:schemeClr>
              </a:gs>
              <a:gs pos="49930">
                <a:srgbClr val="749EE8"/>
              </a:gs>
              <a:gs pos="99945">
                <a:schemeClr val="accent1">
                  <a:lumOff val="44257"/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solidFill>
                  <a:srgbClr val="0E1B31"/>
                </a:solidFill>
              </a:defRPr>
            </a:pPr>
            <a:endParaRPr/>
          </a:p>
        </p:txBody>
      </p:sp>
      <p:sp>
        <p:nvSpPr>
          <p:cNvPr id="15" name="A.说明文字"/>
          <p:cNvSpPr txBox="1"/>
          <p:nvPr/>
        </p:nvSpPr>
        <p:spPr>
          <a:xfrm>
            <a:off x="457155" y="4738045"/>
            <a:ext cx="3188970" cy="97028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noAutofit/>
          </a:bodyPr>
          <a:lstStyle>
            <a:lvl1pPr defTabSz="825500">
              <a:defRPr sz="5500">
                <a:solidFill>
                  <a:srgbClr val="5E5E5E"/>
                </a:solidFill>
              </a:defRPr>
            </a:lvl1pPr>
          </a:lstStyle>
          <a:p>
            <a:pPr algn="ctr"/>
            <a:r>
              <a:rPr lang="zh-CN" sz="2400"/>
              <a:t>上下文学习</a:t>
            </a:r>
          </a:p>
          <a:p>
            <a:pPr algn="ctr"/>
            <a:r>
              <a:rPr lang="zh-CN" sz="2400"/>
              <a:t>In-Context Learning（</a:t>
            </a:r>
            <a:r>
              <a:rPr lang="en-US" altLang="zh-CN" sz="2400"/>
              <a:t>ICL</a:t>
            </a:r>
            <a:r>
              <a:rPr lang="zh-CN" sz="2400"/>
              <a:t>）</a:t>
            </a:r>
          </a:p>
        </p:txBody>
      </p:sp>
      <p:sp>
        <p:nvSpPr>
          <p:cNvPr id="16" name="B.说明文字"/>
          <p:cNvSpPr txBox="1"/>
          <p:nvPr/>
        </p:nvSpPr>
        <p:spPr>
          <a:xfrm>
            <a:off x="4356556" y="4814440"/>
            <a:ext cx="2704465" cy="84010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500">
                <a:solidFill>
                  <a:srgbClr val="5E5E5E"/>
                </a:solidFill>
              </a:defRPr>
            </a:lvl1pPr>
          </a:lstStyle>
          <a:p>
            <a:pPr algn="ctr"/>
            <a:r>
              <a:rPr lang="zh-CN" sz="2400"/>
              <a:t>指令遵循</a:t>
            </a:r>
            <a:endParaRPr sz="2400"/>
          </a:p>
          <a:p>
            <a:pPr algn="ctr"/>
            <a:r>
              <a:rPr lang="en-US" sz="2400"/>
              <a:t>I</a:t>
            </a:r>
            <a:r>
              <a:rPr sz="2400"/>
              <a:t>nstruction </a:t>
            </a:r>
            <a:r>
              <a:rPr lang="en-US" sz="2400"/>
              <a:t>F</a:t>
            </a:r>
            <a:r>
              <a:rPr sz="2400"/>
              <a:t>ollowing</a:t>
            </a:r>
          </a:p>
        </p:txBody>
      </p:sp>
      <p:sp>
        <p:nvSpPr>
          <p:cNvPr id="17" name="C.说明文字"/>
          <p:cNvSpPr txBox="1"/>
          <p:nvPr/>
        </p:nvSpPr>
        <p:spPr>
          <a:xfrm>
            <a:off x="8373922" y="4814440"/>
            <a:ext cx="3353435" cy="84010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500">
                <a:solidFill>
                  <a:srgbClr val="5E5E5E"/>
                </a:solidFill>
              </a:defRPr>
            </a:lvl1pPr>
          </a:lstStyle>
          <a:p>
            <a:pPr algn="ctr"/>
            <a:r>
              <a:rPr sz="2400"/>
              <a:t>思维链</a:t>
            </a:r>
          </a:p>
          <a:p>
            <a:pPr algn="ctr"/>
            <a:r>
              <a:rPr sz="2400"/>
              <a:t>Chain-of-Thought</a:t>
            </a:r>
            <a:r>
              <a:rPr lang="zh-CN" sz="2400"/>
              <a:t>（</a:t>
            </a:r>
            <a:r>
              <a:rPr lang="en-US" altLang="zh-CN" sz="2400"/>
              <a:t>CoT</a:t>
            </a:r>
            <a:r>
              <a:rPr lang="zh-CN" sz="2400"/>
              <a:t>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上下文学习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719" y="1788308"/>
            <a:ext cx="4372616" cy="194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2354024" y="3825548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Zero Shot</a:t>
            </a:r>
            <a:endParaRPr lang="zh-CN" altLang="en-US" sz="1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6" y="1788308"/>
            <a:ext cx="3890185" cy="194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6710432" y="3825549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One Shot</a:t>
            </a:r>
            <a:endParaRPr lang="zh-CN" altLang="en-US" sz="12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482" y="4166862"/>
            <a:ext cx="3437906" cy="237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4435433" y="6543019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Few Shot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34488" y="804697"/>
            <a:ext cx="11459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4155"/>
                </a:solidFill>
                <a:latin typeface="ui-sans-serif"/>
              </a:rPr>
              <a:t>像 </a:t>
            </a:r>
            <a:r>
              <a:rPr lang="en-US" altLang="zh-CN" dirty="0">
                <a:solidFill>
                  <a:srgbClr val="334155"/>
                </a:solidFill>
                <a:latin typeface="ui-sans-serif"/>
              </a:rPr>
              <a:t>ChatGPT </a:t>
            </a:r>
            <a:r>
              <a:rPr lang="zh-CN" altLang="en-US" dirty="0">
                <a:solidFill>
                  <a:srgbClr val="334155"/>
                </a:solidFill>
                <a:latin typeface="ui-sans-serif"/>
              </a:rPr>
              <a:t>这样的</a:t>
            </a:r>
            <a:r>
              <a:rPr lang="zh-CN" altLang="en-US" b="0" i="0" dirty="0">
                <a:solidFill>
                  <a:srgbClr val="334155"/>
                </a:solidFill>
                <a:effectLst/>
                <a:latin typeface="ui-sans-serif"/>
              </a:rPr>
              <a:t>大语言模型展示了惊人的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ui-sans-serif"/>
              </a:rPr>
              <a:t>零样本能力（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ui-sans-serif"/>
              </a:rPr>
              <a:t>Zero-shot Learning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ui-sans-serif"/>
              </a:rPr>
              <a:t>）</a:t>
            </a:r>
            <a:r>
              <a:rPr lang="zh-CN" altLang="en-US" b="0" i="0" dirty="0">
                <a:effectLst/>
                <a:latin typeface="ui-sans-serif"/>
              </a:rPr>
              <a:t>，</a:t>
            </a:r>
            <a:r>
              <a:rPr lang="zh-CN" altLang="en-US" b="0" i="0" dirty="0">
                <a:solidFill>
                  <a:srgbClr val="334155"/>
                </a:solidFill>
                <a:effectLst/>
                <a:latin typeface="ui-sans-serif"/>
              </a:rPr>
              <a:t>但在使用零样本设置时，它们在更复杂的任务上仍然表现不佳。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ui-sans-serif"/>
              </a:rPr>
              <a:t>少样本学习（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ui-sans-serif"/>
              </a:rPr>
              <a:t>Few-shot Learning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ui-sans-serif"/>
              </a:rPr>
              <a:t>）</a:t>
            </a:r>
            <a:r>
              <a:rPr lang="zh-CN" altLang="en-US" b="0" i="0" dirty="0">
                <a:solidFill>
                  <a:srgbClr val="334155"/>
                </a:solidFill>
                <a:effectLst/>
                <a:latin typeface="ui-sans-serif"/>
              </a:rPr>
              <a:t>可以作为一种技术，以启用上下文学习，我们在提示中提供演示以引导模型实现更好的性能。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75156" y="911594"/>
            <a:ext cx="11459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B4B4B"/>
                </a:solidFill>
                <a:effectLst/>
                <a:latin typeface="PingFang SC"/>
              </a:rPr>
              <a:t>尽管大语言模型的上下文学习能力在很多方面表现突出，但仍有很多复杂的逻辑任务仍然面临着错误的生成。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PingFang SC"/>
                <a:hlinkClick r:id="rId4"/>
              </a:rPr>
              <a:t>思维链 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PingFang SC"/>
                <a:hlinkClick r:id="rId4"/>
              </a:rPr>
              <a:t>(Chain-of-thought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PingFang SC"/>
                <a:hlinkClick r:id="rId4"/>
              </a:rPr>
              <a:t>，</a:t>
            </a:r>
            <a:r>
              <a:rPr lang="en-US" altLang="zh-CN" b="0" i="0" dirty="0" err="1">
                <a:solidFill>
                  <a:schemeClr val="accent1"/>
                </a:solidFill>
                <a:effectLst/>
                <a:latin typeface="PingFang SC"/>
                <a:hlinkClick r:id="rId4"/>
              </a:rPr>
              <a:t>CoT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PingFang SC"/>
                <a:hlinkClick r:id="rId4"/>
              </a:rPr>
              <a:t>) 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/>
              </a:rPr>
              <a:t>是指令遵循的一种特殊情况，它通过引发 </a:t>
            </a:r>
            <a:r>
              <a:rPr lang="en-US" altLang="zh-CN" b="0" i="0" dirty="0">
                <a:solidFill>
                  <a:srgbClr val="4B4B4B"/>
                </a:solidFill>
                <a:effectLst/>
                <a:latin typeface="PingFang SC"/>
              </a:rPr>
              <a:t>ChatGPT 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/>
              </a:rPr>
              <a:t>的逐步推理来生成输出。这是 </a:t>
            </a:r>
            <a:r>
              <a:rPr lang="en-US" altLang="zh-CN" b="0" i="0" dirty="0">
                <a:solidFill>
                  <a:srgbClr val="4B4B4B"/>
                </a:solidFill>
                <a:effectLst/>
                <a:latin typeface="PingFang SC"/>
              </a:rPr>
              <a:t>Let’s think step by step 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/>
              </a:rPr>
              <a:t>这一著名提示的由来。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10" y="2605566"/>
            <a:ext cx="2508480" cy="239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052" y="2638179"/>
            <a:ext cx="2345955" cy="239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2731789" y="5070209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Few Shot </a:t>
            </a:r>
            <a:r>
              <a:rPr lang="en-US" altLang="zh-CN" sz="1200" dirty="0" err="1"/>
              <a:t>CoT</a:t>
            </a:r>
            <a:endParaRPr lang="zh-CN" altLang="en-US" sz="1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705" y="3351302"/>
            <a:ext cx="2701199" cy="161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5552450" y="5070209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One Shot </a:t>
            </a:r>
            <a:r>
              <a:rPr lang="en-US" altLang="zh-CN" sz="1200" dirty="0" err="1"/>
              <a:t>CoT</a:t>
            </a:r>
            <a:endParaRPr lang="zh-CN" altLang="en-US" sz="12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602" y="2908389"/>
            <a:ext cx="3172276" cy="2059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8790455" y="5070209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Zero Shot </a:t>
            </a:r>
            <a:r>
              <a:rPr lang="en-US" altLang="zh-CN" sz="1200" dirty="0" err="1"/>
              <a:t>CoT</a:t>
            </a:r>
            <a:endParaRPr lang="zh-CN" altLang="en-US" sz="1200" dirty="0"/>
          </a:p>
        </p:txBody>
      </p:sp>
      <p:sp>
        <p:nvSpPr>
          <p:cNvPr id="23" name="文本框 22"/>
          <p:cNvSpPr txBox="1"/>
          <p:nvPr/>
        </p:nvSpPr>
        <p:spPr>
          <a:xfrm>
            <a:off x="-137144" y="5074655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Few Shot</a:t>
            </a:r>
            <a:endParaRPr lang="zh-CN" altLang="en-US" sz="1200" dirty="0"/>
          </a:p>
        </p:txBody>
      </p:sp>
      <p:sp>
        <p:nvSpPr>
          <p:cNvPr id="24" name="矩形"/>
          <p:cNvSpPr/>
          <p:nvPr/>
        </p:nvSpPr>
        <p:spPr>
          <a:xfrm flipH="1">
            <a:off x="3062761" y="2263336"/>
            <a:ext cx="76200" cy="3342005"/>
          </a:xfrm>
          <a:prstGeom prst="rect">
            <a:avLst/>
          </a:prstGeom>
          <a:gradFill>
            <a:gsLst>
              <a:gs pos="0">
                <a:schemeClr val="accent1">
                  <a:lumOff val="48369"/>
                  <a:alpha val="0"/>
                </a:schemeClr>
              </a:gs>
              <a:gs pos="49930">
                <a:srgbClr val="749EE8"/>
              </a:gs>
              <a:gs pos="99945">
                <a:schemeClr val="accent1">
                  <a:lumOff val="44257"/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solidFill>
                  <a:srgbClr val="0E1B31"/>
                </a:solidFill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endParaRPr lang="zh-CN" altLang="en-US" sz="2400" b="1" spc="2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65216" y="762001"/>
            <a:ext cx="1139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solidFill>
                  <a:schemeClr val="accent1"/>
                </a:solidFill>
                <a:effectLst/>
                <a:latin typeface="Helvetica" panose="020B0604020202020204" pitchFamily="34" charset="0"/>
              </a:rPr>
              <a:t>提示工程（</a:t>
            </a:r>
            <a:r>
              <a:rPr lang="en-US" altLang="zh-CN" sz="1800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r>
              <a:rPr lang="zh-CN" altLang="en-US" i="0" dirty="0">
                <a:solidFill>
                  <a:schemeClr val="accent1"/>
                </a:solidFill>
                <a:effectLst/>
                <a:latin typeface="Helvetica" panose="020B0604020202020204" pitchFamily="34" charset="0"/>
              </a:rPr>
              <a:t>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是指导</a:t>
            </a:r>
            <a:r>
              <a:rPr lang="en-US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 ChatGPT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为用户输入生成所需输出的过程。尽管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ChatGPT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试图模仿人类，但需要详细的说明才能创建高质量和输入相关的输出。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61" y="1646448"/>
            <a:ext cx="7312439" cy="444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2071139" y="6252074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hlinkClick r:id="rId5"/>
              </a:rPr>
              <a:t>通过 </a:t>
            </a:r>
            <a:r>
              <a:rPr lang="en-US" altLang="zh-CN" sz="1200" dirty="0">
                <a:hlinkClick r:id="rId5"/>
              </a:rPr>
              <a:t>system </a:t>
            </a:r>
            <a:r>
              <a:rPr lang="zh-CN" altLang="en-US" sz="1200" dirty="0">
                <a:hlinkClick r:id="rId5"/>
              </a:rPr>
              <a:t>设定进行</a:t>
            </a:r>
            <a:r>
              <a:rPr lang="en-US" altLang="zh-CN" sz="1200" dirty="0">
                <a:hlinkClick r:id="rId5"/>
              </a:rPr>
              <a:t>prompt engineering</a:t>
            </a:r>
            <a:r>
              <a:rPr lang="zh-CN" altLang="en-US" sz="1200" dirty="0">
                <a:hlinkClick r:id="rId5"/>
              </a:rPr>
              <a:t>测试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7960426" y="3223598"/>
            <a:ext cx="3774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更多 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prompt 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参考：</a:t>
            </a:r>
            <a:r>
              <a:rPr lang="en-US" altLang="zh-CN" b="0" i="0" dirty="0">
                <a:effectLst/>
                <a:latin typeface="Roboto" panose="020F0502020204030204" pitchFamily="2" charset="0"/>
                <a:hlinkClick r:id="rId6"/>
              </a:rPr>
              <a:t>https://github.com/f/awesome-chatgpt-prompts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endParaRPr lang="zh-CN" altLang="en-US" sz="2400" b="1" spc="2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9" y="1142946"/>
            <a:ext cx="6027377" cy="5335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334488" y="771636"/>
            <a:ext cx="1140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在更为复杂的任务构建中，使用标准的 </a:t>
            </a:r>
            <a:r>
              <a:rPr lang="en-US" altLang="zh-CN" dirty="0"/>
              <a:t>Prompt </a:t>
            </a:r>
            <a:r>
              <a:rPr lang="zh-CN" altLang="en-US" dirty="0"/>
              <a:t>设计格式将极大提高 </a:t>
            </a:r>
            <a:r>
              <a:rPr lang="en-US" altLang="zh-CN" dirty="0"/>
              <a:t>ChatGPT </a:t>
            </a:r>
            <a:r>
              <a:rPr lang="zh-CN" altLang="en-US" dirty="0"/>
              <a:t>的工作效率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78380" y="6567099"/>
            <a:ext cx="3578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hlinkClick r:id="rId5"/>
              </a:rPr>
              <a:t>通过标准化的</a:t>
            </a:r>
            <a:r>
              <a:rPr lang="en-US" altLang="zh-CN" sz="1200" dirty="0">
                <a:hlinkClick r:id="rId5"/>
              </a:rPr>
              <a:t>Prompt</a:t>
            </a:r>
            <a:r>
              <a:rPr lang="zh-CN" altLang="en-US" sz="1200" dirty="0">
                <a:hlinkClick r:id="rId5"/>
              </a:rPr>
              <a:t>设计提升 </a:t>
            </a:r>
            <a:r>
              <a:rPr lang="en-US" altLang="zh-CN" sz="1200" dirty="0">
                <a:hlinkClick r:id="rId5"/>
              </a:rPr>
              <a:t>ChatGPT </a:t>
            </a:r>
            <a:r>
              <a:rPr lang="zh-CN" altLang="en-US" sz="1200" dirty="0">
                <a:hlinkClick r:id="rId5"/>
              </a:rPr>
              <a:t>的工作效率</a:t>
            </a:r>
            <a:endParaRPr lang="zh-CN" altLang="en-US" sz="1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495" y="1140968"/>
            <a:ext cx="4750010" cy="289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659495" y="4148447"/>
            <a:ext cx="4750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IDENTITY and PURPOSE </a:t>
            </a:r>
            <a:r>
              <a:rPr lang="zh-CN" altLang="en-US" dirty="0"/>
              <a:t>指定了 </a:t>
            </a:r>
            <a:r>
              <a:rPr lang="en-US" altLang="zh-CN" dirty="0"/>
              <a:t>ChatGPT </a:t>
            </a:r>
            <a:r>
              <a:rPr lang="zh-CN" altLang="en-US" dirty="0"/>
              <a:t>扮演的身份以及可以从事的工作；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OUTPUT SECTION </a:t>
            </a:r>
            <a:r>
              <a:rPr lang="zh-CN" altLang="en-US" dirty="0"/>
              <a:t>指定了任务输出的格式；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OUTPUT INSTRUCTIONS </a:t>
            </a:r>
            <a:r>
              <a:rPr lang="zh-CN" altLang="en-US" dirty="0"/>
              <a:t>对于输出的内容进一步进行了约束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59495" y="5803075"/>
            <a:ext cx="516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一些标准化的 </a:t>
            </a:r>
            <a:r>
              <a:rPr lang="en-US" altLang="zh-CN" dirty="0"/>
              <a:t>Prompt </a:t>
            </a:r>
            <a:r>
              <a:rPr lang="zh-CN" altLang="en-US" dirty="0"/>
              <a:t>模板参考：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https://github.com/EmbraceAGI/LangGPT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endParaRPr lang="zh-CN" altLang="en-US" sz="2400" b="1" spc="2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19" y="1715585"/>
            <a:ext cx="5904016" cy="27172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8988" y="4568038"/>
            <a:ext cx="3431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hlinkClick r:id="rId5"/>
              </a:rPr>
              <a:t>自我一致性</a:t>
            </a:r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274" y="1667198"/>
            <a:ext cx="4280869" cy="28140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37715" y="4568039"/>
            <a:ext cx="219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hlinkClick r:id="rId7"/>
              </a:rPr>
              <a:t>生成知识提示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3222171" y="4568038"/>
            <a:ext cx="114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hlinkClick r:id="rId8"/>
              </a:rPr>
              <a:t>Colab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425050" y="4568038"/>
            <a:ext cx="114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hlinkClick r:id="rId8"/>
              </a:rPr>
              <a:t>Colab</a:t>
            </a:r>
            <a:endParaRPr lang="zh-CN" altLang="en-US" sz="1200" dirty="0"/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id="{4A0E1240-90B7-71DB-88FD-5E8E1E5CC112}"/>
              </a:ext>
            </a:extLst>
          </p:cNvPr>
          <p:cNvSpPr/>
          <p:nvPr/>
        </p:nvSpPr>
        <p:spPr>
          <a:xfrm flipH="1">
            <a:off x="6590804" y="1558733"/>
            <a:ext cx="76200" cy="3342005"/>
          </a:xfrm>
          <a:prstGeom prst="rect">
            <a:avLst/>
          </a:prstGeom>
          <a:gradFill>
            <a:gsLst>
              <a:gs pos="0">
                <a:schemeClr val="accent1">
                  <a:lumOff val="48369"/>
                  <a:alpha val="0"/>
                </a:schemeClr>
              </a:gs>
              <a:gs pos="49930">
                <a:srgbClr val="749EE8"/>
              </a:gs>
              <a:gs pos="99945">
                <a:schemeClr val="accent1">
                  <a:lumOff val="44257"/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solidFill>
                  <a:srgbClr val="0E1B31"/>
                </a:solidFill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ChatGPT </a:t>
            </a: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的风险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61" y="2431467"/>
            <a:ext cx="4074884" cy="218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334488" y="951543"/>
            <a:ext cx="11400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ChatGPT </a:t>
            </a:r>
            <a:r>
              <a:rPr lang="zh-CN" altLang="en-US" dirty="0"/>
              <a:t>生成看似合理的内容，其实这些内容是不正确的或者是与输入 Prompt 无关，甚至是有冲突的现象，即</a:t>
            </a:r>
            <a:r>
              <a:rPr lang="zh-CN" altLang="en-US" u="sng" dirty="0"/>
              <a:t>生成与用户输入不符</a:t>
            </a:r>
            <a:r>
              <a:rPr lang="zh-CN" altLang="en-US" dirty="0"/>
              <a:t>、</a:t>
            </a:r>
            <a:r>
              <a:rPr lang="zh-CN" altLang="en-US" u="sng" dirty="0"/>
              <a:t>与先前生成的内容矛盾</a:t>
            </a:r>
            <a:r>
              <a:rPr lang="zh-CN" altLang="en-US" dirty="0"/>
              <a:t>或</a:t>
            </a:r>
            <a:r>
              <a:rPr lang="zh-CN" altLang="en-US" u="sng" dirty="0"/>
              <a:t>与已知世界知识不符的内容</a:t>
            </a:r>
            <a:r>
              <a:rPr lang="zh-CN" altLang="en-US" dirty="0"/>
              <a:t>，这被称为</a:t>
            </a:r>
            <a:r>
              <a:rPr lang="zh-CN" altLang="en-US" dirty="0">
                <a:solidFill>
                  <a:schemeClr val="accent1"/>
                </a:solidFill>
              </a:rPr>
              <a:t>幻觉（</a:t>
            </a:r>
            <a:r>
              <a:rPr lang="en-US" altLang="zh-CN" dirty="0">
                <a:solidFill>
                  <a:schemeClr val="accent1"/>
                </a:solidFill>
              </a:rPr>
              <a:t>Hallucination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822200" y="4785201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幻觉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557" y="2431467"/>
            <a:ext cx="6811661" cy="218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6744384" y="4785201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私域知识 </a:t>
            </a:r>
            <a:r>
              <a:rPr lang="en-US" altLang="zh-CN" sz="1200" dirty="0"/>
              <a:t>/ </a:t>
            </a:r>
            <a:r>
              <a:rPr lang="zh-CN" altLang="en-US" sz="1200" dirty="0"/>
              <a:t>实时性信息无法访问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30" y="2413337"/>
            <a:ext cx="5955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Google Sans"/>
              </a:rPr>
              <a:t>语言（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Google Sans"/>
              </a:rPr>
              <a:t>Language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Google Sans"/>
              </a:rPr>
              <a:t>）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是人类表达交流和思维的重要工具</a:t>
            </a:r>
            <a:endParaRPr lang="en-US" altLang="zh-CN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02124"/>
                </a:solidFill>
                <a:latin typeface="Google Sans"/>
              </a:rPr>
              <a:t>全世界超过有 </a:t>
            </a:r>
            <a:r>
              <a:rPr lang="en-US" altLang="zh-CN" dirty="0">
                <a:solidFill>
                  <a:srgbClr val="202124"/>
                </a:solidFill>
                <a:latin typeface="Google Sans"/>
              </a:rPr>
              <a:t>1900 </a:t>
            </a:r>
            <a:r>
              <a:rPr lang="zh-CN" altLang="en-US" dirty="0">
                <a:solidFill>
                  <a:srgbClr val="202124"/>
                </a:solidFill>
                <a:latin typeface="Google Sans"/>
              </a:rPr>
              <a:t>种语言被使用</a:t>
            </a:r>
            <a:endParaRPr lang="en-US" altLang="zh-CN" dirty="0">
              <a:solidFill>
                <a:srgbClr val="202124"/>
              </a:solidFill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02124"/>
                </a:solidFill>
                <a:latin typeface="Google Sans"/>
              </a:rPr>
              <a:t>不同的语言有不同的结构组成</a:t>
            </a:r>
            <a:endParaRPr lang="en-US" altLang="zh-CN" dirty="0">
              <a:solidFill>
                <a:srgbClr val="202124"/>
              </a:solidFill>
              <a:latin typeface="Google Sans"/>
            </a:endParaRPr>
          </a:p>
          <a:p>
            <a:pPr lvl="1"/>
            <a:endParaRPr lang="en-US" altLang="zh-CN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自然语言（</a:t>
            </a:r>
            <a:r>
              <a:rPr lang="en-US" altLang="zh-CN" dirty="0">
                <a:solidFill>
                  <a:schemeClr val="accent1"/>
                </a:solidFill>
              </a:rPr>
              <a:t>Natural language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是人类日常使用的语言</a:t>
            </a:r>
            <a:endParaRPr lang="en-US" altLang="zh-CN" b="0" i="0" dirty="0">
              <a:solidFill>
                <a:srgbClr val="1A1A1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自然语言包括词汇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语义语法等方面（例如英语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法语</a:t>
            </a:r>
            <a:r>
              <a:rPr lang="en-US" altLang="zh-CN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中文等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62" y="1632099"/>
            <a:ext cx="5500077" cy="35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381262" y="6580554"/>
            <a:ext cx="5720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https://www.vermontpublic.org/programs/2017-08-04/why-are-there-so-many-different-languages#stream/0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什么是自然语言处理？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检索增强生成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8342" y="762001"/>
            <a:ext cx="113865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检索增强生成（</a:t>
            </a:r>
            <a:r>
              <a:rPr lang="en-US" altLang="zh-CN" dirty="0">
                <a:solidFill>
                  <a:schemeClr val="accent1"/>
                </a:solidFill>
              </a:rPr>
              <a:t>Retrieval Augmented Generation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RAG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dirty="0"/>
              <a:t>巧妙地融合了检索模型与生成模型的力量，以期在文本生成过程中引入私有或专有数据源中的额外信息。通过将检索模型检索到的丰富背景信息补充至原始的 </a:t>
            </a:r>
            <a:r>
              <a:rPr lang="en-US" altLang="zh-CN" dirty="0"/>
              <a:t>LLM </a:t>
            </a:r>
            <a:r>
              <a:rPr lang="zh-CN" altLang="en-US" dirty="0"/>
              <a:t>知识库中，在无需对语言模型进行全面重新训练的前提下，显著提升了生成内容的相关性和准确性。这种检索增强机制能够广泛汲取各类额外信息资源，涵盖从互联网上不断更新且未被 </a:t>
            </a:r>
            <a:r>
              <a:rPr lang="en-US" altLang="zh-CN" dirty="0"/>
              <a:t>LLM </a:t>
            </a:r>
            <a:r>
              <a:rPr lang="zh-CN" altLang="en-US" dirty="0"/>
              <a:t>原始训练所覆盖的新鲜信息，到具有商业价值的专享资料，甚至是企业内部高度机密文档等各种来源。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423564" y="6580554"/>
            <a:ext cx="3678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https://scriv.ai/guides/retrieval-augmented-generation-overview/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5DF47F-C9F2-A606-450D-B3AF9C9DB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58" y="2280391"/>
            <a:ext cx="4902070" cy="42591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检索增强生成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9CF8F7-FA6D-6294-CFA2-FF6975E75093}"/>
              </a:ext>
            </a:extLst>
          </p:cNvPr>
          <p:cNvSpPr txBox="1"/>
          <p:nvPr/>
        </p:nvSpPr>
        <p:spPr>
          <a:xfrm>
            <a:off x="8475024" y="6580554"/>
            <a:ext cx="3678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https://scriv.ai/guides/retrieval-augmented-generation-overview/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671AD4-598B-8FB0-FC4A-8CB33F333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8" y="2427274"/>
            <a:ext cx="3687084" cy="2299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509C8B-3A90-2BAC-8978-FB0CEDF46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2" y="2460615"/>
            <a:ext cx="2764444" cy="22641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7412C1-1785-C027-43AA-42E3C1CFA9F8}"/>
              </a:ext>
            </a:extLst>
          </p:cNvPr>
          <p:cNvSpPr txBox="1"/>
          <p:nvPr/>
        </p:nvSpPr>
        <p:spPr>
          <a:xfrm>
            <a:off x="334488" y="944008"/>
            <a:ext cx="11400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accent1"/>
                </a:solidFill>
                <a:effectLst/>
                <a:latin typeface="Google Sans"/>
              </a:rPr>
              <a:t>嵌入模型（</a:t>
            </a:r>
            <a:r>
              <a:rPr lang="en-US" altLang="zh-CN" i="0" dirty="0">
                <a:solidFill>
                  <a:schemeClr val="accent1"/>
                </a:solidFill>
                <a:effectLst/>
                <a:latin typeface="Google Sans"/>
              </a:rPr>
              <a:t>Embedding</a:t>
            </a:r>
            <a:r>
              <a:rPr lang="zh-CN" altLang="en-US" i="0" dirty="0">
                <a:solidFill>
                  <a:schemeClr val="accent1"/>
                </a:solidFill>
                <a:effectLst/>
                <a:latin typeface="Google Sans"/>
              </a:rPr>
              <a:t>）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是</a:t>
            </a:r>
            <a:r>
              <a:rPr lang="zh-CN" altLang="en-US" b="0" i="0" dirty="0">
                <a:solidFill>
                  <a:srgbClr val="040C28"/>
                </a:solidFill>
                <a:effectLst/>
                <a:latin typeface="Google Sans"/>
              </a:rPr>
              <a:t>一种广泛应用于自然语言处理（</a:t>
            </a:r>
            <a:r>
              <a:rPr lang="en-US" altLang="zh-CN" b="0" i="0" dirty="0">
                <a:solidFill>
                  <a:srgbClr val="040C28"/>
                </a:solidFill>
                <a:effectLst/>
                <a:latin typeface="Google Sans"/>
              </a:rPr>
              <a:t>NLP</a:t>
            </a:r>
            <a:r>
              <a:rPr lang="zh-CN" altLang="en-US" b="0" i="0" dirty="0">
                <a:solidFill>
                  <a:srgbClr val="040C28"/>
                </a:solidFill>
                <a:effectLst/>
                <a:latin typeface="Google Sans"/>
              </a:rPr>
              <a:t>）等领域的机器学习模型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，它可以将高维度的数据转化为低维度的嵌入空间（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embedding space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Google Sans"/>
              </a:rPr>
              <a:t>），并保留原始数据的特征和语义信息，从而提高模型的效率和准确性。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EE7908-AB12-4893-EE7A-3F1E814E566A}"/>
              </a:ext>
            </a:extLst>
          </p:cNvPr>
          <p:cNvSpPr txBox="1"/>
          <p:nvPr/>
        </p:nvSpPr>
        <p:spPr>
          <a:xfrm>
            <a:off x="1132114" y="4852163"/>
            <a:ext cx="475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通过嵌入模型可以将自然语言转为 </a:t>
            </a:r>
            <a:r>
              <a:rPr lang="en-US" altLang="zh-CN" sz="1200" dirty="0"/>
              <a:t>N </a:t>
            </a:r>
            <a:r>
              <a:rPr lang="zh-CN" altLang="en-US" sz="1200" dirty="0"/>
              <a:t>维向量在空间中的表示。嵌入模型极大优化存储和检索效率。一般的关键词检索对于相同意思的不同语义表示是无法捕获的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E2E4CC-D43A-7A33-8F42-91F6D7DA2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73" y="3235945"/>
            <a:ext cx="4150919" cy="1300428"/>
          </a:xfrm>
          <a:prstGeom prst="rect">
            <a:avLst/>
          </a:prstGeom>
        </p:spPr>
      </p:pic>
      <p:sp>
        <p:nvSpPr>
          <p:cNvPr id="13" name="矩形">
            <a:extLst>
              <a:ext uri="{FF2B5EF4-FFF2-40B4-BE49-F238E27FC236}">
                <a16:creationId xmlns:a16="http://schemas.microsoft.com/office/drawing/2014/main" id="{6737D5C8-E4F2-B8E0-85B0-B6CA25C7C613}"/>
              </a:ext>
            </a:extLst>
          </p:cNvPr>
          <p:cNvSpPr/>
          <p:nvPr/>
        </p:nvSpPr>
        <p:spPr>
          <a:xfrm flipH="1">
            <a:off x="7163707" y="2128749"/>
            <a:ext cx="76200" cy="3342005"/>
          </a:xfrm>
          <a:prstGeom prst="rect">
            <a:avLst/>
          </a:prstGeom>
          <a:gradFill>
            <a:gsLst>
              <a:gs pos="0">
                <a:schemeClr val="accent1">
                  <a:lumOff val="48369"/>
                  <a:alpha val="0"/>
                </a:schemeClr>
              </a:gs>
              <a:gs pos="49930">
                <a:srgbClr val="749EE8"/>
              </a:gs>
              <a:gs pos="99945">
                <a:schemeClr val="accent1">
                  <a:lumOff val="44257"/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solidFill>
                  <a:srgbClr val="0E1B31"/>
                </a:solidFill>
              </a:defRPr>
            </a:pPr>
            <a:endParaRPr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5CF83F-E360-1DE0-E37C-2AAECD7F5664}"/>
              </a:ext>
            </a:extLst>
          </p:cNvPr>
          <p:cNvSpPr txBox="1"/>
          <p:nvPr/>
        </p:nvSpPr>
        <p:spPr>
          <a:xfrm>
            <a:off x="7739701" y="4852163"/>
            <a:ext cx="3934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分割器（</a:t>
            </a:r>
            <a:r>
              <a:rPr lang="en-US" altLang="zh-CN" sz="1200" dirty="0"/>
              <a:t>S</a:t>
            </a:r>
            <a:r>
              <a:rPr lang="zh-CN" altLang="en-US" sz="1200" dirty="0"/>
              <a:t>plitt</a:t>
            </a:r>
            <a:r>
              <a:rPr lang="en-US" altLang="zh-CN" sz="1200" dirty="0"/>
              <a:t>er</a:t>
            </a:r>
            <a:r>
              <a:rPr lang="zh-CN" altLang="en-US" sz="1200" dirty="0"/>
              <a:t>）可以将任何单个文档分割成适合搜索的小块，使其更适合进行嵌入搜索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检索增强生成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E8E651-543D-72B7-A23E-D560A24FD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151" y="952791"/>
            <a:ext cx="4049199" cy="232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BCF36A-D53A-0138-2898-A20041483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089" y="952790"/>
            <a:ext cx="4102571" cy="2320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915A5A-6505-ADCA-222F-7544DCBC6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052" y="3608120"/>
            <a:ext cx="3909955" cy="290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8E0BD08-9368-BA12-5D2A-75985BD88066}"/>
              </a:ext>
            </a:extLst>
          </p:cNvPr>
          <p:cNvSpPr txBox="1"/>
          <p:nvPr/>
        </p:nvSpPr>
        <p:spPr>
          <a:xfrm>
            <a:off x="1698636" y="3347693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1. </a:t>
            </a:r>
            <a:r>
              <a:rPr lang="zh-CN" altLang="en-US" sz="1200" dirty="0"/>
              <a:t>向量化数据并保存到向量数据库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8C0B83-BD68-AB5F-5553-7B272E13745D}"/>
              </a:ext>
            </a:extLst>
          </p:cNvPr>
          <p:cNvSpPr txBox="1"/>
          <p:nvPr/>
        </p:nvSpPr>
        <p:spPr>
          <a:xfrm>
            <a:off x="6767421" y="3347692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2. </a:t>
            </a:r>
            <a:r>
              <a:rPr lang="zh-CN" altLang="en-US" sz="1200" dirty="0"/>
              <a:t>加载向量数据库并进行检索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2A05FF-FF1C-1B6B-CF64-6202B44FF58F}"/>
              </a:ext>
            </a:extLst>
          </p:cNvPr>
          <p:cNvSpPr txBox="1"/>
          <p:nvPr/>
        </p:nvSpPr>
        <p:spPr>
          <a:xfrm>
            <a:off x="4331026" y="6546262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3. </a:t>
            </a:r>
            <a:r>
              <a:rPr lang="zh-CN" altLang="en-US" sz="1200" dirty="0"/>
              <a:t>链接</a:t>
            </a:r>
            <a:r>
              <a:rPr lang="en-US" altLang="zh-CN" sz="1200" dirty="0"/>
              <a:t> LLM </a:t>
            </a:r>
            <a:r>
              <a:rPr lang="zh-CN" altLang="en-US" sz="1200" dirty="0"/>
              <a:t>与</a:t>
            </a:r>
            <a:r>
              <a:rPr lang="en-US" altLang="zh-CN" sz="1200" dirty="0"/>
              <a:t> RAG</a:t>
            </a:r>
            <a:r>
              <a:rPr lang="zh-CN" altLang="en-US" sz="1200" dirty="0"/>
              <a:t>构建知识库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C56010-72D6-5948-5F8E-A62238507CFB}"/>
              </a:ext>
            </a:extLst>
          </p:cNvPr>
          <p:cNvSpPr txBox="1"/>
          <p:nvPr/>
        </p:nvSpPr>
        <p:spPr>
          <a:xfrm>
            <a:off x="6990607" y="6546170"/>
            <a:ext cx="1508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hlinkClick r:id="rId7"/>
              </a:rPr>
              <a:t>Colab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791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检索增强生成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890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部分参考</a:t>
            </a:r>
            <a:endParaRPr lang="zh-CN" altLang="en-US" sz="2400" b="1" spc="2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9AB628-91DA-C23C-18A7-6B1B891DC14D}"/>
              </a:ext>
            </a:extLst>
          </p:cNvPr>
          <p:cNvSpPr txBox="1"/>
          <p:nvPr/>
        </p:nvSpPr>
        <p:spPr>
          <a:xfrm>
            <a:off x="328551" y="815439"/>
            <a:ext cx="113488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《</a:t>
            </a:r>
            <a:r>
              <a:rPr lang="en-US" altLang="zh-CN" dirty="0">
                <a:hlinkClick r:id="rId4"/>
              </a:rPr>
              <a:t>A Survey of Large Language Models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[2] 《</a:t>
            </a:r>
            <a:r>
              <a:rPr lang="en-US" altLang="zh-CN" dirty="0">
                <a:hlinkClick r:id="rId5"/>
              </a:rPr>
              <a:t>Training language models to follow instructions with human feedback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[3] 《</a:t>
            </a:r>
            <a:r>
              <a:rPr lang="zh-CN" altLang="en-US" b="0" i="0" dirty="0">
                <a:solidFill>
                  <a:srgbClr val="1B1E21"/>
                </a:solidFill>
                <a:effectLst/>
                <a:latin typeface="Poppins" panose="020B0502040204020203" pitchFamily="2" charset="0"/>
                <a:hlinkClick r:id="rId6"/>
              </a:rPr>
              <a:t>大规模语言模型：从理论到实践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[4] 《</a:t>
            </a:r>
            <a:r>
              <a:rPr lang="en-US" altLang="zh-CN" dirty="0">
                <a:hlinkClick r:id="rId7"/>
              </a:rPr>
              <a:t>Retrieval-Augmented Generation for Large Language Models: A Survey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[5]   </a:t>
            </a:r>
            <a:r>
              <a:rPr lang="en-US" altLang="zh-CN" dirty="0" err="1">
                <a:hlinkClick r:id="rId8"/>
              </a:rPr>
              <a:t>Langchain</a:t>
            </a:r>
            <a:r>
              <a:rPr lang="en-US" altLang="zh-CN" dirty="0"/>
              <a:t> -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Build context-aware reasoning applications</a:t>
            </a:r>
          </a:p>
          <a:p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[6] 《</a:t>
            </a:r>
            <a:r>
              <a:rPr lang="en-US" altLang="zh-CN" dirty="0">
                <a:solidFill>
                  <a:srgbClr val="1F2328"/>
                </a:solidFill>
                <a:latin typeface="-apple-system"/>
                <a:hlinkClick r:id="rId9"/>
              </a:rPr>
              <a:t>Chain-of-Thought Prompting Elicits Reasoning in Large Language Models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》</a:t>
            </a:r>
          </a:p>
          <a:p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[7]   </a:t>
            </a:r>
            <a:r>
              <a:rPr lang="en-US" altLang="zh-CN" dirty="0">
                <a:solidFill>
                  <a:srgbClr val="1F2328"/>
                </a:solidFill>
                <a:latin typeface="-apple-system"/>
                <a:hlinkClick r:id="rId10"/>
              </a:rPr>
              <a:t>Chroma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 -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the AI-native open-source embedding database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02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6769" y="1262184"/>
            <a:ext cx="11918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自然语言处理（</a:t>
            </a:r>
            <a:r>
              <a:rPr lang="en-US" altLang="zh-CN" dirty="0">
                <a:solidFill>
                  <a:schemeClr val="accent1"/>
                </a:solidFill>
              </a:rPr>
              <a:t>Natural Language Processing,</a:t>
            </a:r>
            <a:r>
              <a:rPr lang="zh-CN" altLang="en-US" dirty="0">
                <a:solidFill>
                  <a:schemeClr val="accent1"/>
                </a:solidFill>
              </a:rPr>
              <a:t>  </a:t>
            </a:r>
            <a:r>
              <a:rPr lang="en-US" altLang="zh-CN" dirty="0">
                <a:solidFill>
                  <a:schemeClr val="accent1"/>
                </a:solidFill>
              </a:rPr>
              <a:t>NLP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dirty="0"/>
              <a:t>是人工智能和语言学领域的分支学科，它能够使计算机理解、生成和处理人类语言。自然语言处理的目标在于希望计算机能够</a:t>
            </a:r>
            <a:r>
              <a:rPr lang="zh-CN" altLang="en-US" dirty="0">
                <a:solidFill>
                  <a:schemeClr val="accent1"/>
                </a:solidFill>
              </a:rPr>
              <a:t>理解（</a:t>
            </a:r>
            <a:r>
              <a:rPr lang="en-US" altLang="zh-CN" dirty="0">
                <a:solidFill>
                  <a:schemeClr val="accent1"/>
                </a:solidFill>
              </a:rPr>
              <a:t>NLU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Understanding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1"/>
                </a:solidFill>
              </a:rPr>
              <a:t>生成（</a:t>
            </a:r>
            <a:r>
              <a:rPr lang="en-US" altLang="zh-CN" dirty="0">
                <a:solidFill>
                  <a:schemeClr val="accent1"/>
                </a:solidFill>
              </a:rPr>
              <a:t>NLG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Generating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dirty="0"/>
              <a:t>自然语言。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433" y="2624672"/>
            <a:ext cx="7139545" cy="2944157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什么是自然语言处理？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2778353"/>
            <a:ext cx="2931225" cy="26367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81257" y="6580554"/>
            <a:ext cx="4220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https://baijiahao.baidu.com/s?id=1767298966124891395&amp;wfr=spider&amp;for=pc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560" y="992636"/>
            <a:ext cx="1191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自然语言的复杂性产生了多样的自然语言处理任务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62" y="1405850"/>
            <a:ext cx="5130966" cy="1539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62" y="3052907"/>
            <a:ext cx="5690230" cy="18445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62" y="5086471"/>
            <a:ext cx="5857129" cy="160516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550" y="988085"/>
            <a:ext cx="5130966" cy="23752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436" y="3453697"/>
            <a:ext cx="6542182" cy="160516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561754" y="6580554"/>
            <a:ext cx="354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任务划分来自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https://www.cnblogs.com/caoyusang/p/13518949.html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复杂的</a:t>
            </a: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自然语言处理任务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6768" y="1055100"/>
            <a:ext cx="1191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针对不同的 </a:t>
            </a:r>
            <a:r>
              <a:rPr lang="en-US" altLang="zh-CN" dirty="0"/>
              <a:t>NLP </a:t>
            </a:r>
            <a:r>
              <a:rPr lang="zh-CN" altLang="en-US" dirty="0"/>
              <a:t>任务都需要建立不同的数据集和模型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78" y="1600145"/>
            <a:ext cx="3014344" cy="474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574" y="1600145"/>
            <a:ext cx="5462954" cy="4720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2120314" y="6488668"/>
            <a:ext cx="20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hlinkClick r:id="rId6"/>
              </a:rPr>
              <a:t>NLP-progress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09374" y="6426145"/>
            <a:ext cx="20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hlinkClick r:id="rId7"/>
              </a:rPr>
              <a:t>Chinese NLP</a:t>
            </a:r>
            <a:endParaRPr lang="zh-CN" altLang="en-US" dirty="0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复杂的自然语言处理任务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3662" y="935837"/>
            <a:ext cx="1191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在更深层次的</a:t>
            </a:r>
            <a:r>
              <a:rPr lang="en-US" altLang="zh-CN" dirty="0"/>
              <a:t>NLP</a:t>
            </a:r>
            <a:r>
              <a:rPr lang="zh-CN" altLang="en-US" dirty="0"/>
              <a:t>任务描述中至少包含语言</a:t>
            </a:r>
            <a:r>
              <a:rPr lang="en-US" altLang="zh-CN" dirty="0"/>
              <a:t>, </a:t>
            </a:r>
            <a:r>
              <a:rPr lang="zh-CN" altLang="en-US" dirty="0"/>
              <a:t>语言任务以及数据域三个维度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1509042"/>
            <a:ext cx="7657902" cy="50192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60338" y="6580554"/>
            <a:ext cx="31417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https://nlp.stanford.edu/seminar/details/ytsvetkov.pdf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71322" y="1848337"/>
            <a:ext cx="4560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语言维度包含不同的语言，不同语言的常用程度，积累的语料数量不同；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语言任务维度表示了每种语言都拥有不同的</a:t>
            </a:r>
            <a:r>
              <a:rPr lang="en-US" altLang="zh-CN" dirty="0"/>
              <a:t>NLP</a:t>
            </a:r>
            <a:r>
              <a:rPr lang="zh-CN" altLang="en-US" dirty="0"/>
              <a:t>任务；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数据域维度表示了数据的来源丰富多样，如维基百科</a:t>
            </a:r>
            <a:r>
              <a:rPr lang="en-US" altLang="zh-CN" dirty="0"/>
              <a:t>, </a:t>
            </a:r>
            <a:r>
              <a:rPr lang="zh-CN" altLang="en-US" dirty="0"/>
              <a:t>新闻媒体等；</a:t>
            </a: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复杂的自然语言处理任务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6767" y="949108"/>
            <a:ext cx="1191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对于不同的语言</a:t>
            </a:r>
            <a:r>
              <a:rPr lang="en-US" altLang="zh-CN" dirty="0"/>
              <a:t>, </a:t>
            </a:r>
            <a:r>
              <a:rPr lang="zh-CN" altLang="en-US" dirty="0"/>
              <a:t>语言任务和数据域能否统一成一个任务？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36" y="1261274"/>
            <a:ext cx="2691284" cy="2447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6768" y="3792149"/>
            <a:ext cx="1191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可以使用未标注的数据进行训练吗？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880" y="4198230"/>
            <a:ext cx="5581071" cy="24057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03477" y="6580554"/>
            <a:ext cx="4798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https://drive.google.com/file/d/1JOQRlzCyTHK2P6zcFS2SE-TaY2aYxHFf/view?usp=sharing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  <a:r>
              <a:rPr lang="zh-CN" altLang="en-US" sz="2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的挑战</a:t>
            </a:r>
            <a:endParaRPr lang="zh-CN" altLang="en-US" sz="2400" b="1" spc="2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 </a:t>
            </a: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GPT </a:t>
            </a: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为代表的语言模型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8" y="2682857"/>
            <a:ext cx="10917382" cy="26888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3760" y="845266"/>
            <a:ext cx="11195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受到计算机视觉领域采用 </a:t>
            </a:r>
            <a:r>
              <a:rPr lang="en-US" altLang="zh-CN" dirty="0"/>
              <a:t>ImageNet </a:t>
            </a:r>
            <a:r>
              <a:rPr lang="zh-CN" altLang="en-US" dirty="0"/>
              <a:t>对模型进行一次预训练，使得模型可以通过海量图像充分学习如何提取特征，然后再根据任务目标进行模型精调的预训练范式影响，自然语言处理领域基于预训练语言模型的方法也逐渐成为主流。以 </a:t>
            </a:r>
            <a:r>
              <a:rPr lang="en-US" altLang="zh-CN" dirty="0">
                <a:solidFill>
                  <a:schemeClr val="accent1"/>
                </a:solidFill>
              </a:rPr>
              <a:t>GPT</a:t>
            </a:r>
            <a:r>
              <a:rPr lang="zh-CN" altLang="en-US" dirty="0">
                <a:solidFill>
                  <a:schemeClr val="accent1"/>
                </a:solidFill>
              </a:rPr>
              <a:t>（</a:t>
            </a:r>
            <a:r>
              <a:rPr lang="en-US" altLang="zh-CN" dirty="0">
                <a:solidFill>
                  <a:schemeClr val="accent1"/>
                </a:solidFill>
              </a:rPr>
              <a:t>Generative Pre-trained Transformer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/>
              <a:t>和 </a:t>
            </a:r>
            <a:r>
              <a:rPr lang="en-US" altLang="zh-CN" dirty="0"/>
              <a:t>BERT </a:t>
            </a:r>
            <a:r>
              <a:rPr lang="zh-CN" altLang="en-US" dirty="0"/>
              <a:t>为代表的基于 </a:t>
            </a:r>
            <a:r>
              <a:rPr lang="en-US" altLang="zh-CN" dirty="0"/>
              <a:t>Transformer 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chemeClr val="accent1"/>
                </a:solidFill>
              </a:rPr>
              <a:t>预训练语言模型（</a:t>
            </a:r>
            <a:r>
              <a:rPr lang="en-US" altLang="zh-CN" dirty="0">
                <a:solidFill>
                  <a:schemeClr val="accent1"/>
                </a:solidFill>
              </a:rPr>
              <a:t>Pre-trained Language Models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PLM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dirty="0"/>
              <a:t>的出现，使得自然语言处理全面进入了预训练</a:t>
            </a:r>
            <a:r>
              <a:rPr lang="en-US" altLang="zh-CN" dirty="0"/>
              <a:t>+</a:t>
            </a:r>
            <a:r>
              <a:rPr lang="zh-CN" altLang="en-US" dirty="0"/>
              <a:t>微调范式新时代</a:t>
            </a: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748229" y="6580554"/>
            <a:ext cx="2353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https://arxiv.org/pdf/2303.18223.pdf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 </a:t>
            </a:r>
            <a:r>
              <a:rPr lang="en-US" altLang="zh-CN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GPT </a:t>
            </a:r>
            <a:r>
              <a:rPr lang="zh-CN" altLang="en-US" sz="2400" b="1" spc="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为代表的语言模型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65216" y="186047"/>
            <a:ext cx="138545" cy="54230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100457" y="6580554"/>
            <a:ext cx="3001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2">
                    <a:lumMod val="75000"/>
                  </a:schemeClr>
                </a:solidFill>
              </a:rPr>
              <a:t>图来自 </a:t>
            </a:r>
            <a:r>
              <a:rPr lang="en-US" altLang="zh-CN" sz="900" dirty="0">
                <a:solidFill>
                  <a:schemeClr val="bg2">
                    <a:lumMod val="75000"/>
                  </a:schemeClr>
                </a:solidFill>
              </a:rPr>
              <a:t>https://www.cnblogs.com/duoba/p/11832238.html</a:t>
            </a:r>
            <a:endParaRPr lang="zh-CN" alt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23" y="2222253"/>
            <a:ext cx="3768436" cy="241349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2717" y="906483"/>
            <a:ext cx="11526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52933"/>
                </a:solidFill>
                <a:effectLst/>
                <a:latin typeface="-apple-system"/>
              </a:rPr>
              <a:t>预训练语言模型 </a:t>
            </a:r>
            <a:r>
              <a:rPr lang="en-US" altLang="zh-CN" b="0" i="0" dirty="0">
                <a:solidFill>
                  <a:srgbClr val="252933"/>
                </a:solidFill>
                <a:effectLst/>
                <a:latin typeface="-apple-system"/>
              </a:rPr>
              <a:t>GPT </a:t>
            </a:r>
            <a:r>
              <a:rPr lang="zh-CN" altLang="en-US" b="0" i="0" dirty="0">
                <a:solidFill>
                  <a:srgbClr val="252933"/>
                </a:solidFill>
                <a:effectLst/>
                <a:latin typeface="-apple-system"/>
              </a:rPr>
              <a:t>是在大规模的无标注互联网文本数据上训练，以给定的前缀来预测生成下一个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-apple-system"/>
              </a:rPr>
              <a:t>词元（ 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-apple-system"/>
              </a:rPr>
              <a:t>token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-apple-system"/>
              </a:rPr>
              <a:t>）</a:t>
            </a:r>
            <a:r>
              <a:rPr lang="zh-CN" altLang="en-US" dirty="0">
                <a:solidFill>
                  <a:srgbClr val="252933"/>
                </a:solidFill>
                <a:latin typeface="-apple-system"/>
              </a:rPr>
              <a:t>，即执行</a:t>
            </a:r>
            <a:r>
              <a:rPr lang="zh-CN" altLang="en-US" dirty="0">
                <a:solidFill>
                  <a:schemeClr val="accent1"/>
                </a:solidFill>
                <a:latin typeface="-apple-system"/>
              </a:rPr>
              <a:t>下一个词元的预测（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-apple-system"/>
              </a:rPr>
              <a:t> Next token prediction </a:t>
            </a:r>
            <a:r>
              <a:rPr lang="zh-CN" altLang="en-US" dirty="0">
                <a:solidFill>
                  <a:schemeClr val="accent1"/>
                </a:solidFill>
                <a:latin typeface="-apple-system"/>
              </a:rPr>
              <a:t>）</a:t>
            </a:r>
            <a:r>
              <a:rPr lang="zh-CN" altLang="en-US" dirty="0">
                <a:solidFill>
                  <a:srgbClr val="252933"/>
                </a:solidFill>
                <a:latin typeface="-apple-system"/>
              </a:rPr>
              <a:t>任务。其中</a:t>
            </a:r>
            <a:r>
              <a:rPr lang="zh-CN" altLang="en-US" dirty="0"/>
              <a:t>词元（</a:t>
            </a:r>
            <a:r>
              <a:rPr lang="en-US" altLang="zh-CN" dirty="0"/>
              <a:t>token</a:t>
            </a:r>
            <a:r>
              <a:rPr lang="zh-CN" altLang="en-US" dirty="0"/>
              <a:t>）作为最小的意义单位被赋予核心地位，它代表了模型能够理解和生成的最基本词汇或语言成分，并且是</a:t>
            </a:r>
            <a:r>
              <a:rPr lang="en-US" altLang="zh-CN" dirty="0"/>
              <a:t>GPT</a:t>
            </a:r>
            <a:r>
              <a:rPr lang="zh-CN" altLang="en-US" dirty="0"/>
              <a:t>模型进行信息处理和生成操作的基本构建模块。</a:t>
            </a:r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" y="4655708"/>
            <a:ext cx="4979741" cy="1743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25048" y="6399008"/>
            <a:ext cx="3238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自回归语言模型的</a:t>
            </a:r>
            <a:r>
              <a:rPr lang="en-US" altLang="zh-CN" sz="1200" dirty="0"/>
              <a:t>next token prediction</a:t>
            </a:r>
            <a:r>
              <a:rPr lang="zh-CN" altLang="en-US" sz="1200" dirty="0"/>
              <a:t>过程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487543"/>
            <a:ext cx="4914974" cy="11938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922608" y="3646583"/>
            <a:ext cx="3261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hlinkClick r:id="rId7"/>
              </a:rPr>
              <a:t>OpenAI</a:t>
            </a:r>
            <a:r>
              <a:rPr lang="zh-CN" altLang="en-US" sz="1200" dirty="0">
                <a:hlinkClick r:id="rId7"/>
              </a:rPr>
              <a:t>的</a:t>
            </a:r>
            <a:r>
              <a:rPr lang="en-US" altLang="zh-CN" sz="1200" dirty="0">
                <a:hlinkClick r:id="rId7"/>
              </a:rPr>
              <a:t>GPT-4</a:t>
            </a:r>
            <a:r>
              <a:rPr lang="zh-CN" altLang="en-US" sz="1200" dirty="0">
                <a:hlinkClick r:id="rId7"/>
              </a:rPr>
              <a:t>计费</a:t>
            </a:r>
            <a:endParaRPr lang="zh-CN" altLang="en-US" sz="12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109" y="4209293"/>
            <a:ext cx="4480067" cy="184331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085610" y="6039583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hlinkClick r:id="rId9"/>
              </a:rPr>
              <a:t>机器语言 </a:t>
            </a:r>
            <a:r>
              <a:rPr lang="en-US" altLang="zh-CN" sz="1200" dirty="0">
                <a:hlinkClick r:id="rId9"/>
              </a:rPr>
              <a:t>token</a:t>
            </a:r>
            <a:r>
              <a:rPr lang="zh-CN" altLang="en-US" sz="1200" dirty="0">
                <a:hlinkClick r:id="rId9"/>
              </a:rPr>
              <a:t> 在</a:t>
            </a:r>
            <a:r>
              <a:rPr lang="en-US" altLang="zh-CN" sz="1200" dirty="0">
                <a:hlinkClick r:id="rId9"/>
              </a:rPr>
              <a:t>LLaMA2</a:t>
            </a:r>
            <a:r>
              <a:rPr lang="zh-CN" altLang="en-US" sz="1200" dirty="0">
                <a:hlinkClick r:id="rId9"/>
              </a:rPr>
              <a:t>中的表示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ExYjVjMWNiM2EyZTkyODQ4MTBhOTgxZDZmOTY1Nz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1623</Words>
  <Application>Microsoft Office PowerPoint</Application>
  <PresentationFormat>宽屏</PresentationFormat>
  <Paragraphs>116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-apple-system</vt:lpstr>
      <vt:lpstr>Google Sans</vt:lpstr>
      <vt:lpstr>PingFang SC</vt:lpstr>
      <vt:lpstr>ui-sans-serif</vt:lpstr>
      <vt:lpstr>微软雅黑</vt:lpstr>
      <vt:lpstr>Arial</vt:lpstr>
      <vt:lpstr>Calibri</vt:lpstr>
      <vt:lpstr>Helvetica</vt:lpstr>
      <vt:lpstr>Poppins</vt:lpstr>
      <vt:lpstr>Roboto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王荣胜</dc:creator>
  <cp:lastModifiedBy>荣胜 王</cp:lastModifiedBy>
  <cp:revision>391</cp:revision>
  <dcterms:created xsi:type="dcterms:W3CDTF">2023-08-09T12:44:00Z</dcterms:created>
  <dcterms:modified xsi:type="dcterms:W3CDTF">2024-03-20T15:24:28Z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2052-12.1.0.16399</vt:lpwstr>
  </property>
</Properties>
</file>